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259" r:id="rId4"/>
    <p:sldId id="258" r:id="rId5"/>
    <p:sldId id="260" r:id="rId6"/>
    <p:sldId id="266" r:id="rId7"/>
    <p:sldId id="267" r:id="rId8"/>
    <p:sldId id="261" r:id="rId9"/>
    <p:sldId id="262" r:id="rId10"/>
    <p:sldId id="263" r:id="rId11"/>
    <p:sldId id="270" r:id="rId12"/>
    <p:sldId id="271" r:id="rId13"/>
    <p:sldId id="272" r:id="rId14"/>
    <p:sldId id="264" r:id="rId15"/>
    <p:sldId id="269" r:id="rId16"/>
    <p:sldId id="26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6F57BE0-DB57-44FB-A0B9-CC89EB6857FE}" type="datetimeFigureOut">
              <a:rPr lang="en-US" smtClean="0"/>
              <a:t>4/28/2014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B1E6E7-FC30-4E58-B52F-B1B4A45FE8D0}" type="slidenum">
              <a:rPr lang="en-US" smtClean="0"/>
              <a:t>‹#›</a:t>
            </a:fld>
            <a:endParaRPr lang="en-US" dirty="0"/>
          </a:p>
        </p:txBody>
      </p:sp>
    </p:spTree>
    <p:extLst>
      <p:ext uri="{BB962C8B-B14F-4D97-AF65-F5344CB8AC3E}">
        <p14:creationId xmlns:p14="http://schemas.microsoft.com/office/powerpoint/2010/main" val="7694256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8DFE7-F583-482C-A7C1-F3983E063C59}"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8DFE7-F583-482C-A7C1-F3983E063C5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E8DFE7-F583-482C-A7C1-F3983E063C5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5F111B-2F90-4449-911F-1C3603AB8337}" type="datetimeFigureOut">
              <a:rPr lang="en-US" smtClean="0"/>
              <a:t>4/28/2014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E8DFE7-F583-482C-A7C1-F3983E063C59}"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95F111B-2F90-4449-911F-1C3603AB8337}" type="datetimeFigureOut">
              <a:rPr lang="en-US" smtClean="0"/>
              <a:t>4/28/2014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6E8DFE7-F583-482C-A7C1-F3983E063C5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5F111B-2F90-4449-911F-1C3603AB8337}" type="datetimeFigureOut">
              <a:rPr lang="en-US" smtClean="0"/>
              <a:t>4/28/2014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6E8DFE7-F583-482C-A7C1-F3983E063C5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csknowhow.com/bcs-formula" TargetMode="External"/><Relationship Id="rId2" Type="http://schemas.openxmlformats.org/officeDocument/2006/relationships/hyperlink" Target="http://www.bcsfootball.org/news/story?id=4809793" TargetMode="External"/><Relationship Id="rId1" Type="http://schemas.openxmlformats.org/officeDocument/2006/relationships/slideLayout" Target="../slideLayouts/slideLayout2.xml"/><Relationship Id="rId6" Type="http://schemas.openxmlformats.org/officeDocument/2006/relationships/hyperlink" Target="http://www.colleyrankings.com/matrate.pdf" TargetMode="External"/><Relationship Id="rId5" Type="http://schemas.openxmlformats.org/officeDocument/2006/relationships/hyperlink" Target="http://www.crimsonandcreammachine.com/2010/10/7/1737405/how-the-bcs-rankings-are-calculated" TargetMode="External"/><Relationship Id="rId4" Type="http://schemas.openxmlformats.org/officeDocument/2006/relationships/hyperlink" Target="http://www.ams.org/notices/200408/fea-mucha.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BCS </a:t>
            </a:r>
            <a:r>
              <a:rPr lang="en-US" dirty="0" smtClean="0"/>
              <a:t>RANKINGS</a:t>
            </a:r>
            <a:endParaRPr lang="en-US" dirty="0"/>
          </a:p>
        </p:txBody>
      </p:sp>
      <p:sp>
        <p:nvSpPr>
          <p:cNvPr id="3" name="Subtitle 2"/>
          <p:cNvSpPr>
            <a:spLocks noGrp="1"/>
          </p:cNvSpPr>
          <p:nvPr>
            <p:ph type="subTitle" idx="1"/>
          </p:nvPr>
        </p:nvSpPr>
        <p:spPr/>
        <p:txBody>
          <a:bodyPr/>
          <a:lstStyle/>
          <a:p>
            <a:r>
              <a:rPr lang="en-US" dirty="0" smtClean="0"/>
              <a:t>David Cleveland</a:t>
            </a:r>
            <a:endParaRPr lang="en-US" dirty="0"/>
          </a:p>
        </p:txBody>
      </p:sp>
      <p:pic>
        <p:nvPicPr>
          <p:cNvPr id="1026" name="Picture 2" descr="http://upload.wikimedia.org/wikipedia/en/2/28/Bcs_logo_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
            <a:ext cx="47625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85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One difference between regular rankings and the Colley Rankings are how he determines win percentage</a:t>
            </a:r>
          </a:p>
          <a:p>
            <a:pPr marL="118872" indent="0">
              <a:buNone/>
            </a:pPr>
            <a:endParaRPr lang="en-US" sz="2000" dirty="0"/>
          </a:p>
          <a:p>
            <a:pPr marL="118872" indent="0">
              <a:buNone/>
            </a:pPr>
            <a:r>
              <a:rPr lang="en-US" sz="2000" dirty="0" smtClean="0"/>
              <a:t>R = </a:t>
            </a:r>
            <a:r>
              <a:rPr lang="en-US" sz="2000" u="sng" dirty="0" smtClean="0"/>
              <a:t>1+Nw</a:t>
            </a:r>
            <a:r>
              <a:rPr lang="en-US" sz="2000" dirty="0" smtClean="0"/>
              <a:t>	Nw is the number of wins, </a:t>
            </a:r>
            <a:r>
              <a:rPr lang="en-US" sz="2000" dirty="0" smtClean="0"/>
              <a:t>Ntot</a:t>
            </a:r>
            <a:endParaRPr lang="en-US" sz="2000" u="sng" dirty="0" smtClean="0"/>
          </a:p>
          <a:p>
            <a:pPr marL="118872" indent="0">
              <a:buNone/>
            </a:pPr>
            <a:r>
              <a:rPr lang="en-US" sz="2000" dirty="0" smtClean="0"/>
              <a:t>        2+Ntot	is the number of games played</a:t>
            </a:r>
          </a:p>
          <a:p>
            <a:r>
              <a:rPr lang="en-US" sz="2000" dirty="0" smtClean="0"/>
              <a:t>So after 1 game, a team with 1 win has a rating of .6667 and a team with 1 loss would have a rating of .333 instead of 1.000 and .000, making the rankings more fair</a:t>
            </a:r>
            <a:endParaRPr lang="en-US" sz="2000" dirty="0"/>
          </a:p>
          <a:p>
            <a:pPr marL="118872" indent="0">
              <a:buNone/>
            </a:pPr>
            <a:r>
              <a:rPr lang="en-US" sz="2000" dirty="0" smtClean="0"/>
              <a:t>This can also be written as: </a:t>
            </a:r>
            <a:r>
              <a:rPr lang="en-US" sz="2000" dirty="0"/>
              <a:t>R = </a:t>
            </a:r>
            <a:r>
              <a:rPr lang="en-US" sz="2000" u="sng" dirty="0" smtClean="0"/>
              <a:t>1+Nw</a:t>
            </a:r>
          </a:p>
          <a:p>
            <a:pPr marL="118872" indent="0">
              <a:buNone/>
            </a:pPr>
            <a:r>
              <a:rPr lang="en-US" sz="2000" dirty="0" smtClean="0"/>
              <a:t>			          2+Nw+Nl with </a:t>
            </a:r>
            <a:r>
              <a:rPr lang="en-US" sz="2000" dirty="0" smtClean="0"/>
              <a:t>Nl</a:t>
            </a:r>
            <a:r>
              <a:rPr lang="en-US" sz="2000" dirty="0" smtClean="0"/>
              <a:t>=the number of losses</a:t>
            </a:r>
          </a:p>
          <a:p>
            <a:pPr marL="118872" indent="0">
              <a:buNone/>
            </a:pPr>
            <a:endParaRPr lang="en-US" sz="2000" dirty="0"/>
          </a:p>
          <a:p>
            <a:pPr marL="118872" indent="0">
              <a:buNone/>
            </a:pPr>
            <a:endParaRPr lang="en-US" sz="2000" dirty="0" smtClean="0"/>
          </a:p>
        </p:txBody>
      </p:sp>
    </p:spTree>
    <p:extLst>
      <p:ext uri="{BB962C8B-B14F-4D97-AF65-F5344CB8AC3E}">
        <p14:creationId xmlns:p14="http://schemas.microsoft.com/office/powerpoint/2010/main" val="268557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25609"/>
          </a:xfrm>
        </p:spPr>
        <p:txBody>
          <a:bodyPr>
            <a:normAutofit/>
          </a:bodyPr>
          <a:lstStyle/>
          <a:p>
            <a:pPr marL="118872" indent="0">
              <a:buNone/>
            </a:pPr>
            <a:r>
              <a:rPr lang="en-US" sz="2000" dirty="0" smtClean="0"/>
              <a:t>Colley also uses a Matrix method in order to determine his rankings with the following formulas (</a:t>
            </a:r>
            <a:r>
              <a:rPr lang="en-US" sz="2000" dirty="0" smtClean="0"/>
              <a:t>rW</a:t>
            </a:r>
            <a:r>
              <a:rPr lang="en-US" sz="2000" dirty="0" smtClean="0"/>
              <a:t> is the team with a 1-0 record, </a:t>
            </a:r>
            <a:r>
              <a:rPr lang="en-US" sz="2000" dirty="0" smtClean="0"/>
              <a:t>rL</a:t>
            </a:r>
            <a:r>
              <a:rPr lang="en-US" sz="2000" dirty="0" smtClean="0"/>
              <a:t> i0-1):</a:t>
            </a:r>
          </a:p>
          <a:p>
            <a:pPr marL="118872" indent="0">
              <a:buNone/>
            </a:pPr>
            <a:endParaRPr lang="en-US" sz="2000" dirty="0"/>
          </a:p>
          <a:p>
            <a:pPr marL="118872" indent="0">
              <a:buNone/>
            </a:pPr>
            <a:r>
              <a:rPr lang="en-US" sz="2000" dirty="0" smtClean="0"/>
              <a:t>rW</a:t>
            </a:r>
            <a:r>
              <a:rPr lang="en-US" sz="2000" dirty="0" smtClean="0"/>
              <a:t>= </a:t>
            </a:r>
            <a:r>
              <a:rPr lang="en-US" sz="2000" u="sng" dirty="0" smtClean="0"/>
              <a:t>1+(1/2)+</a:t>
            </a:r>
            <a:r>
              <a:rPr lang="en-US" sz="2000" u="sng" dirty="0" smtClean="0"/>
              <a:t>rL</a:t>
            </a:r>
            <a:r>
              <a:rPr lang="en-US" sz="2000" dirty="0"/>
              <a:t>	</a:t>
            </a:r>
            <a:r>
              <a:rPr lang="en-US" sz="2000" dirty="0" smtClean="0"/>
              <a:t>		</a:t>
            </a:r>
            <a:r>
              <a:rPr lang="en-US" sz="2000" dirty="0" smtClean="0"/>
              <a:t>rL</a:t>
            </a:r>
            <a:r>
              <a:rPr lang="en-US" sz="2000" dirty="0" smtClean="0"/>
              <a:t>=</a:t>
            </a:r>
            <a:r>
              <a:rPr lang="en-US" sz="2000" u="sng" dirty="0" smtClean="0"/>
              <a:t>1-(1/2)+</a:t>
            </a:r>
            <a:r>
              <a:rPr lang="en-US" sz="2000" u="sng" dirty="0" smtClean="0"/>
              <a:t>rW</a:t>
            </a:r>
            <a:endParaRPr lang="en-US" sz="2000" u="sng" dirty="0" smtClean="0"/>
          </a:p>
          <a:p>
            <a:pPr marL="118872" indent="0">
              <a:buNone/>
            </a:pPr>
            <a:r>
              <a:rPr lang="en-US" sz="2000" dirty="0"/>
              <a:t>	</a:t>
            </a:r>
            <a:r>
              <a:rPr lang="en-US" sz="2000" dirty="0" smtClean="0"/>
              <a:t>2+1			         2+1</a:t>
            </a:r>
          </a:p>
          <a:p>
            <a:pPr marL="118872" indent="0">
              <a:buNone/>
            </a:pPr>
            <a:endParaRPr lang="en-US" sz="2000" dirty="0"/>
          </a:p>
          <a:p>
            <a:pPr marL="118872" indent="0">
              <a:buNone/>
            </a:pPr>
            <a:r>
              <a:rPr lang="en-US" sz="2000" dirty="0" smtClean="0"/>
              <a:t>Which is then rearranged to  3rW-rL=3/2</a:t>
            </a:r>
          </a:p>
          <a:p>
            <a:pPr marL="118872" indent="0">
              <a:buNone/>
            </a:pPr>
            <a:r>
              <a:rPr lang="en-US" sz="2000" dirty="0"/>
              <a:t>	</a:t>
            </a:r>
            <a:r>
              <a:rPr lang="en-US" sz="2000" dirty="0" smtClean="0"/>
              <a:t>		     -rW+3rL=1/2</a:t>
            </a:r>
          </a:p>
          <a:p>
            <a:pPr marL="118872" indent="0">
              <a:buNone/>
            </a:pPr>
            <a:endParaRPr lang="en-US" sz="2000" dirty="0"/>
          </a:p>
          <a:p>
            <a:pPr marL="118872" indent="0">
              <a:buNone/>
            </a:pPr>
            <a:r>
              <a:rPr lang="en-US" sz="2000" dirty="0" smtClean="0"/>
              <a:t>This gives you </a:t>
            </a:r>
            <a:r>
              <a:rPr lang="en-US" sz="2000" dirty="0" smtClean="0"/>
              <a:t>rW</a:t>
            </a:r>
            <a:r>
              <a:rPr lang="en-US" sz="2000" dirty="0" smtClean="0"/>
              <a:t>=5/8 and </a:t>
            </a:r>
            <a:r>
              <a:rPr lang="en-US" sz="2000" dirty="0" smtClean="0"/>
              <a:t>rL</a:t>
            </a:r>
            <a:r>
              <a:rPr lang="en-US" sz="2000" dirty="0" smtClean="0"/>
              <a:t>=3/8, which gives you how many points the winning team and losing team will receive.  At the end of the season, the method stays the same, but the number of games will increase, and wins and losses could possibly also increase.  However, the concept remains the same.</a:t>
            </a:r>
            <a:endParaRPr lang="en-US" sz="2000" dirty="0"/>
          </a:p>
        </p:txBody>
      </p:sp>
    </p:spTree>
    <p:extLst>
      <p:ext uri="{BB962C8B-B14F-4D97-AF65-F5344CB8AC3E}">
        <p14:creationId xmlns:p14="http://schemas.microsoft.com/office/powerpoint/2010/main" val="60297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SOLVING THE MATRIX</a:t>
            </a:r>
            <a:endParaRPr lang="en-US" dirty="0"/>
          </a:p>
        </p:txBody>
      </p:sp>
      <p:sp>
        <p:nvSpPr>
          <p:cNvPr id="3" name="Content Placeholder 2"/>
          <p:cNvSpPr>
            <a:spLocks noGrp="1"/>
          </p:cNvSpPr>
          <p:nvPr>
            <p:ph idx="1"/>
          </p:nvPr>
        </p:nvSpPr>
        <p:spPr/>
        <p:txBody>
          <a:bodyPr>
            <a:normAutofit/>
          </a:bodyPr>
          <a:lstStyle/>
          <a:p>
            <a:r>
              <a:rPr lang="en-US" sz="2000" dirty="0" smtClean="0"/>
              <a:t>For this matrix, there is a five team field</a:t>
            </a:r>
          </a:p>
          <a:p>
            <a:endParaRPr lang="en-US" sz="2000" dirty="0"/>
          </a:p>
          <a:p>
            <a:endParaRPr lang="en-US" sz="2000" dirty="0" smtClean="0"/>
          </a:p>
          <a:p>
            <a:endParaRPr lang="en-US" sz="2000" dirty="0"/>
          </a:p>
          <a:p>
            <a:pPr marL="118872" indent="0">
              <a:buNone/>
            </a:pPr>
            <a:endParaRPr lang="en-US" sz="2000" dirty="0" smtClean="0"/>
          </a:p>
          <a:p>
            <a:pPr marL="118872" indent="0">
              <a:buNone/>
            </a:pPr>
            <a:endParaRPr lang="en-US" sz="2000" dirty="0" smtClean="0"/>
          </a:p>
          <a:p>
            <a:pPr marL="118872" indent="0">
              <a:buNone/>
            </a:pPr>
            <a:r>
              <a:rPr lang="en-US" sz="2000" smtClean="0"/>
              <a:t>Which reduces to:</a:t>
            </a:r>
            <a:endParaRPr lang="en-US" sz="2000" dirty="0" smtClean="0"/>
          </a:p>
          <a:p>
            <a:pPr marL="118872" indent="0">
              <a:buNone/>
            </a:pPr>
            <a:r>
              <a:rPr lang="en-US" sz="2000" dirty="0"/>
              <a:t>1  	 0  	 0  	 0  	 0  	 19 </a:t>
            </a:r>
            <a:r>
              <a:rPr lang="en-US" sz="2000" dirty="0" smtClean="0"/>
              <a:t>/46 </a:t>
            </a:r>
            <a:endParaRPr lang="en-US" sz="2000" dirty="0"/>
          </a:p>
          <a:p>
            <a:pPr marL="118872" indent="0">
              <a:buNone/>
            </a:pPr>
            <a:r>
              <a:rPr lang="en-US" sz="2000" dirty="0"/>
              <a:t> 0  	 1  	 0  	 0  	 0  	 12 </a:t>
            </a:r>
            <a:r>
              <a:rPr lang="en-US" sz="2000" dirty="0" smtClean="0"/>
              <a:t>/23 </a:t>
            </a:r>
            <a:endParaRPr lang="en-US" sz="2000" dirty="0"/>
          </a:p>
          <a:p>
            <a:pPr marL="118872" indent="0">
              <a:buNone/>
            </a:pPr>
            <a:r>
              <a:rPr lang="en-US" sz="2000" dirty="0"/>
              <a:t> 0  	 0  	 1  	 0  	 0  	 1 </a:t>
            </a:r>
            <a:r>
              <a:rPr lang="en-US" sz="2000" dirty="0" smtClean="0"/>
              <a:t>/2 </a:t>
            </a:r>
            <a:endParaRPr lang="en-US" sz="2000" dirty="0"/>
          </a:p>
          <a:p>
            <a:pPr marL="118872" indent="0">
              <a:buNone/>
            </a:pPr>
            <a:r>
              <a:rPr lang="en-US" sz="2000" dirty="0"/>
              <a:t> 0  	 0  	 0  	 1  	 0  	 </a:t>
            </a:r>
            <a:r>
              <a:rPr lang="en-US" sz="2000" dirty="0" smtClean="0"/>
              <a:t>11/23 </a:t>
            </a:r>
            <a:endParaRPr lang="en-US" sz="2000" dirty="0"/>
          </a:p>
          <a:p>
            <a:pPr marL="118872" indent="0">
              <a:buNone/>
            </a:pPr>
            <a:r>
              <a:rPr lang="en-US" sz="2000" dirty="0"/>
              <a:t> 0  	 0  	 0  	 0  	 1  	 </a:t>
            </a:r>
            <a:r>
              <a:rPr lang="en-US" sz="2000" dirty="0" smtClean="0"/>
              <a:t>27/46 </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65" t="17373" r="28830" b="48163"/>
          <a:stretch/>
        </p:blipFill>
        <p:spPr bwMode="auto">
          <a:xfrm>
            <a:off x="974220" y="2103690"/>
            <a:ext cx="3520868" cy="1551062"/>
          </a:xfrm>
          <a:prstGeom prst="rect">
            <a:avLst/>
          </a:prstGeom>
          <a:solidFill>
            <a:schemeClr val="bg1"/>
          </a:solidFill>
          <a:ln>
            <a:noFill/>
          </a:ln>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12" t="42246" r="31127" b="32813"/>
          <a:stretch/>
        </p:blipFill>
        <p:spPr bwMode="auto">
          <a:xfrm>
            <a:off x="5013533" y="2239710"/>
            <a:ext cx="2427007" cy="12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17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OF COLLEY</a:t>
            </a:r>
            <a:endParaRPr lang="en-US" dirty="0"/>
          </a:p>
        </p:txBody>
      </p:sp>
      <p:sp>
        <p:nvSpPr>
          <p:cNvPr id="3" name="Content Placeholder 2"/>
          <p:cNvSpPr>
            <a:spLocks noGrp="1"/>
          </p:cNvSpPr>
          <p:nvPr>
            <p:ph idx="1"/>
          </p:nvPr>
        </p:nvSpPr>
        <p:spPr/>
        <p:txBody>
          <a:bodyPr>
            <a:normAutofit/>
          </a:bodyPr>
          <a:lstStyle/>
          <a:p>
            <a:pPr marL="118872" indent="0">
              <a:buNone/>
            </a:pPr>
            <a:r>
              <a:rPr lang="en-US" sz="2000" dirty="0"/>
              <a:t>Colley’s Bias Free College Football Ranking Method, based on solution of the Colley Matrix,</a:t>
            </a:r>
          </a:p>
          <a:p>
            <a:pPr marL="118872" indent="0">
              <a:buNone/>
            </a:pPr>
            <a:r>
              <a:rPr lang="en-US" sz="2000" dirty="0"/>
              <a:t>has been developed with several salient features, desirable in any computer poll that claims to be</a:t>
            </a:r>
          </a:p>
          <a:p>
            <a:pPr marL="118872" indent="0">
              <a:buNone/>
            </a:pPr>
            <a:r>
              <a:rPr lang="en-US" sz="2000" dirty="0"/>
              <a:t>unbiased.</a:t>
            </a:r>
          </a:p>
          <a:p>
            <a:pPr marL="118872" indent="0">
              <a:buNone/>
            </a:pPr>
            <a:r>
              <a:rPr lang="en-US" sz="2000" dirty="0"/>
              <a:t>1. It has no bias toward conference, tradition, history, or prognostication.</a:t>
            </a:r>
          </a:p>
          <a:p>
            <a:pPr marL="118872" indent="0">
              <a:buNone/>
            </a:pPr>
            <a:r>
              <a:rPr lang="en-US" sz="2000" dirty="0"/>
              <a:t>2. It is reproducible; one can check the results.</a:t>
            </a:r>
          </a:p>
          <a:p>
            <a:pPr marL="118872" indent="0">
              <a:buNone/>
            </a:pPr>
            <a:r>
              <a:rPr lang="en-US" sz="2000" dirty="0"/>
              <a:t>3. It uses a minimum of assumptions.</a:t>
            </a:r>
          </a:p>
          <a:p>
            <a:pPr marL="118872" indent="0">
              <a:buNone/>
            </a:pPr>
            <a:r>
              <a:rPr lang="en-US" sz="2000" dirty="0"/>
              <a:t>4. It uses no ad hoc adjustments.</a:t>
            </a:r>
          </a:p>
          <a:p>
            <a:pPr marL="118872" indent="0">
              <a:buNone/>
            </a:pPr>
            <a:r>
              <a:rPr lang="en-US" sz="2000" dirty="0"/>
              <a:t>5. It nonetheless adjusts for strength of schedule.</a:t>
            </a:r>
          </a:p>
          <a:p>
            <a:pPr marL="118872" indent="0">
              <a:buNone/>
            </a:pPr>
            <a:r>
              <a:rPr lang="en-US" sz="2000" dirty="0"/>
              <a:t>6. It ignores runaway scores.</a:t>
            </a:r>
          </a:p>
          <a:p>
            <a:pPr marL="118872" indent="0">
              <a:buNone/>
            </a:pPr>
            <a:r>
              <a:rPr lang="en-US" sz="2000" dirty="0"/>
              <a:t>7. It </a:t>
            </a:r>
            <a:r>
              <a:rPr lang="en-US" sz="2000" dirty="0" smtClean="0"/>
              <a:t>produces </a:t>
            </a:r>
            <a:r>
              <a:rPr lang="en-US" sz="2000" dirty="0"/>
              <a:t>common sense results that compare well to the press polls</a:t>
            </a:r>
            <a:r>
              <a:rPr lang="en-US" sz="2000" dirty="0" smtClean="0"/>
              <a:t>.</a:t>
            </a:r>
          </a:p>
          <a:p>
            <a:pPr marL="118872" indent="0">
              <a:buNone/>
            </a:pPr>
            <a:endParaRPr lang="en-US" sz="2000" dirty="0"/>
          </a:p>
          <a:p>
            <a:r>
              <a:rPr lang="en-US" sz="2000" dirty="0" smtClean="0"/>
              <a:t>Taken directly from Colley’s explanation of his rankings</a:t>
            </a:r>
            <a:endParaRPr lang="en-US" sz="2000" dirty="0"/>
          </a:p>
        </p:txBody>
      </p:sp>
    </p:spTree>
    <p:extLst>
      <p:ext uri="{BB962C8B-B14F-4D97-AF65-F5344CB8AC3E}">
        <p14:creationId xmlns:p14="http://schemas.microsoft.com/office/powerpoint/2010/main" val="297697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BCS RANK</a:t>
            </a:r>
            <a:endParaRPr lang="en-US" dirty="0"/>
          </a:p>
        </p:txBody>
      </p:sp>
      <p:sp>
        <p:nvSpPr>
          <p:cNvPr id="3" name="Content Placeholder 2"/>
          <p:cNvSpPr>
            <a:spLocks noGrp="1"/>
          </p:cNvSpPr>
          <p:nvPr>
            <p:ph idx="1"/>
          </p:nvPr>
        </p:nvSpPr>
        <p:spPr/>
        <p:txBody>
          <a:bodyPr>
            <a:normAutofit/>
          </a:bodyPr>
          <a:lstStyle/>
          <a:p>
            <a:r>
              <a:rPr lang="en-US" sz="2000" dirty="0" smtClean="0"/>
              <a:t>Now that each of the three elements have been broken down, this is how the actual BCS standings are calculated.</a:t>
            </a:r>
          </a:p>
          <a:p>
            <a:r>
              <a:rPr lang="en-US" sz="2000" dirty="0" smtClean="0"/>
              <a:t>Each of the three rankings received from the Harris Poll, The Coaches Poll and the Computer Rankings are added together and divided by three.</a:t>
            </a:r>
          </a:p>
          <a:p>
            <a:pPr marL="118872" indent="0">
              <a:buNone/>
            </a:pPr>
            <a:endParaRPr lang="en-US" sz="2000" dirty="0"/>
          </a:p>
          <a:p>
            <a:pPr marL="118872" indent="0">
              <a:buNone/>
            </a:pPr>
            <a:r>
              <a:rPr lang="en-US" sz="2000" u="sng" dirty="0" smtClean="0"/>
              <a:t>EXAMPLE</a:t>
            </a:r>
            <a:r>
              <a:rPr lang="en-US" sz="2000" dirty="0" smtClean="0"/>
              <a:t>:</a:t>
            </a:r>
          </a:p>
          <a:p>
            <a:pPr marL="118872" indent="0">
              <a:buNone/>
            </a:pPr>
            <a:r>
              <a:rPr lang="en-US" sz="2000" dirty="0" smtClean="0"/>
              <a:t>Alabama receives a score of .9546 from the Harris, .9766 from the Coaches and .9880 from the Computer rankings.</a:t>
            </a:r>
          </a:p>
          <a:p>
            <a:pPr marL="118872" indent="0">
              <a:buNone/>
            </a:pPr>
            <a:r>
              <a:rPr lang="en-US" sz="2000" u="sng" dirty="0" smtClean="0"/>
              <a:t>.9546 + .9766 +.9880</a:t>
            </a:r>
            <a:r>
              <a:rPr lang="en-US" sz="2000" dirty="0" smtClean="0"/>
              <a:t> = </a:t>
            </a:r>
            <a:r>
              <a:rPr lang="en-US" sz="2000" u="sng" dirty="0" smtClean="0"/>
              <a:t>2.9192</a:t>
            </a:r>
            <a:r>
              <a:rPr lang="en-US" sz="2000" dirty="0" smtClean="0"/>
              <a:t> = .9730</a:t>
            </a:r>
          </a:p>
          <a:p>
            <a:pPr marL="118872" indent="0">
              <a:buNone/>
            </a:pPr>
            <a:r>
              <a:rPr lang="en-US" sz="2000" dirty="0" smtClean="0"/>
              <a:t>	    3		3</a:t>
            </a:r>
          </a:p>
          <a:p>
            <a:pPr marL="118872" indent="0">
              <a:buNone/>
            </a:pPr>
            <a:r>
              <a:rPr lang="en-US" sz="2000" dirty="0" smtClean="0"/>
              <a:t>This means that Alabama would have a .9730 in the BCS standings, and a score like this is good enough to be in the top 3 usually. Ohio State was 2</a:t>
            </a:r>
            <a:r>
              <a:rPr lang="en-US" sz="2000" baseline="30000" dirty="0" smtClean="0"/>
              <a:t>nd</a:t>
            </a:r>
            <a:r>
              <a:rPr lang="en-US" sz="2000" dirty="0" smtClean="0"/>
              <a:t> in the BCS last year on December 1 with a score of .9503</a:t>
            </a:r>
            <a:endParaRPr lang="en-US" sz="2000" dirty="0"/>
          </a:p>
        </p:txBody>
      </p:sp>
    </p:spTree>
    <p:extLst>
      <p:ext uri="{BB962C8B-B14F-4D97-AF65-F5344CB8AC3E}">
        <p14:creationId xmlns:p14="http://schemas.microsoft.com/office/powerpoint/2010/main" val="228732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2013 BCS STANDINGS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30" t="14225" r="26469" b="15677"/>
          <a:stretch/>
        </p:blipFill>
        <p:spPr bwMode="auto">
          <a:xfrm>
            <a:off x="990600" y="1525080"/>
            <a:ext cx="6477000" cy="530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3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000" u="sng" dirty="0">
                <a:hlinkClick r:id="rId2"/>
              </a:rPr>
              <a:t>http://</a:t>
            </a:r>
            <a:r>
              <a:rPr lang="en-US" sz="2000" u="sng" dirty="0" smtClean="0">
                <a:hlinkClick r:id="rId2"/>
              </a:rPr>
              <a:t>www.bcsfootball.org/news/story?id=4809793</a:t>
            </a:r>
            <a:endParaRPr lang="en-US" sz="2000" u="sng" dirty="0" smtClean="0"/>
          </a:p>
          <a:p>
            <a:pPr marL="118872" indent="0">
              <a:buNone/>
            </a:pPr>
            <a:endParaRPr lang="en-US" sz="2000" dirty="0"/>
          </a:p>
          <a:p>
            <a:r>
              <a:rPr lang="en-US" sz="2000" u="sng" dirty="0">
                <a:hlinkClick r:id="rId3"/>
              </a:rPr>
              <a:t>http://</a:t>
            </a:r>
            <a:r>
              <a:rPr lang="en-US" sz="2000" u="sng" dirty="0" smtClean="0">
                <a:hlinkClick r:id="rId3"/>
              </a:rPr>
              <a:t>www.bcsknowhow.com/bcs-formula</a:t>
            </a:r>
            <a:endParaRPr lang="en-US" sz="2000" u="sng" dirty="0" smtClean="0"/>
          </a:p>
          <a:p>
            <a:pPr marL="118872" indent="0">
              <a:buNone/>
            </a:pPr>
            <a:endParaRPr lang="en-US" sz="2000" dirty="0"/>
          </a:p>
          <a:p>
            <a:r>
              <a:rPr lang="en-US" sz="2000" u="sng" dirty="0">
                <a:hlinkClick r:id="rId4"/>
              </a:rPr>
              <a:t>http://</a:t>
            </a:r>
            <a:r>
              <a:rPr lang="en-US" sz="2000" u="sng" dirty="0" smtClean="0">
                <a:hlinkClick r:id="rId4"/>
              </a:rPr>
              <a:t>www.ams.org/notices/200408/fea-mucha.pdf</a:t>
            </a:r>
            <a:endParaRPr lang="en-US" sz="2000" u="sng" dirty="0" smtClean="0"/>
          </a:p>
          <a:p>
            <a:pPr marL="118872" indent="0">
              <a:buNone/>
            </a:pPr>
            <a:endParaRPr lang="en-US" sz="2000" dirty="0"/>
          </a:p>
          <a:p>
            <a:r>
              <a:rPr lang="en-US" sz="2000" u="sng" dirty="0">
                <a:hlinkClick r:id="rId5"/>
              </a:rPr>
              <a:t>http://</a:t>
            </a:r>
            <a:r>
              <a:rPr lang="en-US" sz="2000" u="sng" dirty="0" smtClean="0">
                <a:hlinkClick r:id="rId5"/>
              </a:rPr>
              <a:t>www.crimsonandcreammachine.com/2010/10/7/1737405/how-the-bcs-rankings-are-calculated</a:t>
            </a:r>
            <a:endParaRPr lang="en-US" sz="2000" u="sng" dirty="0" smtClean="0"/>
          </a:p>
          <a:p>
            <a:pPr marL="118872" indent="0">
              <a:buNone/>
            </a:pPr>
            <a:endParaRPr lang="en-US" sz="2000" dirty="0"/>
          </a:p>
          <a:p>
            <a:r>
              <a:rPr lang="en-US" sz="2000" dirty="0">
                <a:hlinkClick r:id="rId6"/>
              </a:rPr>
              <a:t>http://</a:t>
            </a:r>
            <a:r>
              <a:rPr lang="en-US" sz="2000" dirty="0" smtClean="0">
                <a:hlinkClick r:id="rId6"/>
              </a:rPr>
              <a:t>www.colleyrankings.com/matrate.pdf</a:t>
            </a:r>
            <a:endParaRPr lang="en-US" sz="2000" dirty="0" smtClean="0"/>
          </a:p>
          <a:p>
            <a:endParaRPr lang="en-US" sz="2000" dirty="0"/>
          </a:p>
          <a:p>
            <a:endParaRPr lang="en-US" sz="2000" dirty="0"/>
          </a:p>
        </p:txBody>
      </p:sp>
    </p:spTree>
    <p:extLst>
      <p:ext uri="{BB962C8B-B14F-4D97-AF65-F5344CB8AC3E}">
        <p14:creationId xmlns:p14="http://schemas.microsoft.com/office/powerpoint/2010/main" val="329871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BCS?</a:t>
            </a:r>
            <a:endParaRPr lang="en-US" dirty="0"/>
          </a:p>
        </p:txBody>
      </p:sp>
      <p:sp>
        <p:nvSpPr>
          <p:cNvPr id="3" name="Content Placeholder 2"/>
          <p:cNvSpPr>
            <a:spLocks noGrp="1"/>
          </p:cNvSpPr>
          <p:nvPr>
            <p:ph idx="1"/>
          </p:nvPr>
        </p:nvSpPr>
        <p:spPr/>
        <p:txBody>
          <a:bodyPr>
            <a:normAutofit/>
          </a:bodyPr>
          <a:lstStyle/>
          <a:p>
            <a:r>
              <a:rPr lang="en-US" sz="2000" dirty="0" smtClean="0"/>
              <a:t>The BCS is how college football decides who is going to be in the national championship every year</a:t>
            </a:r>
          </a:p>
          <a:p>
            <a:r>
              <a:rPr lang="en-US" sz="2000" dirty="0" smtClean="0"/>
              <a:t>BCS stands for Bowl Championship Series</a:t>
            </a:r>
          </a:p>
          <a:p>
            <a:r>
              <a:rPr lang="en-US" sz="2000" dirty="0" smtClean="0"/>
              <a:t>The BCS has five games at the end of the year, the two best teams meet in the championship, while eight other excellent teams meet in four other games throughout “Bowl Season”</a:t>
            </a:r>
          </a:p>
          <a:p>
            <a:r>
              <a:rPr lang="en-US" sz="2000" dirty="0" smtClean="0"/>
              <a:t>The standings are not released till Mid-October, and consists of </a:t>
            </a:r>
            <a:r>
              <a:rPr lang="en-US" sz="2000" dirty="0"/>
              <a:t>three components</a:t>
            </a:r>
            <a:r>
              <a:rPr lang="en-US" sz="2000" dirty="0" smtClean="0"/>
              <a:t>: the </a:t>
            </a:r>
            <a:r>
              <a:rPr lang="en-US" sz="2000" dirty="0"/>
              <a:t>USA Today Coaches Poll, the Harris Interactive College Football Poll and an average of six computer </a:t>
            </a:r>
            <a:r>
              <a:rPr lang="en-US" sz="2000" dirty="0" smtClean="0"/>
              <a:t>rankings from six different officials.</a:t>
            </a:r>
            <a:endParaRPr lang="en-US" sz="2000" dirty="0"/>
          </a:p>
        </p:txBody>
      </p:sp>
      <p:pic>
        <p:nvPicPr>
          <p:cNvPr id="2050" name="Picture 2" descr="NCAA Football Logo | football 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648200"/>
            <a:ext cx="2895600" cy="197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3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THE BCS</a:t>
            </a:r>
            <a:endParaRPr lang="en-US" dirty="0"/>
          </a:p>
        </p:txBody>
      </p:sp>
      <p:sp>
        <p:nvSpPr>
          <p:cNvPr id="3" name="Content Placeholder 2"/>
          <p:cNvSpPr>
            <a:spLocks noGrp="1"/>
          </p:cNvSpPr>
          <p:nvPr>
            <p:ph idx="1"/>
          </p:nvPr>
        </p:nvSpPr>
        <p:spPr/>
        <p:txBody>
          <a:bodyPr>
            <a:normAutofit/>
          </a:bodyPr>
          <a:lstStyle/>
          <a:p>
            <a:r>
              <a:rPr lang="en-US" sz="2000" dirty="0" smtClean="0"/>
              <a:t>The BCS came about in 1998, Roy Kramer is “the father” of the BCS</a:t>
            </a:r>
          </a:p>
          <a:p>
            <a:r>
              <a:rPr lang="en-US" sz="2000" dirty="0" smtClean="0"/>
              <a:t>At first, the BCS Championship was played in the Rose Bowl and always on New Year’s Day</a:t>
            </a:r>
          </a:p>
          <a:p>
            <a:r>
              <a:rPr lang="en-US" sz="2000" dirty="0" smtClean="0"/>
              <a:t>In 2006, the game no longer was played at the Rose Bowl, was given its own name and was no longer played on New Year’s Day</a:t>
            </a:r>
          </a:p>
          <a:p>
            <a:r>
              <a:rPr lang="en-US" sz="2000" dirty="0" smtClean="0"/>
              <a:t>There is always controversy about the BCS, no team outside a major conference (Big 12, Big East, Pac 12, Big 10, SEC, ACC) has ever made a national championship game</a:t>
            </a:r>
          </a:p>
          <a:p>
            <a:r>
              <a:rPr lang="en-US" sz="2000" dirty="0" smtClean="0"/>
              <a:t>The five games that are determined by the BCS standings are: The Rose Bowl, The Orange Bowl, The Fiesta Bowl, The Sugar Bowl and the BCS National Championship</a:t>
            </a:r>
          </a:p>
        </p:txBody>
      </p:sp>
    </p:spTree>
    <p:extLst>
      <p:ext uri="{BB962C8B-B14F-4D97-AF65-F5344CB8AC3E}">
        <p14:creationId xmlns:p14="http://schemas.microsoft.com/office/powerpoint/2010/main" val="30529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ELEMENTS OF THE BCS</a:t>
            </a:r>
            <a:endParaRPr lang="en-US" dirty="0"/>
          </a:p>
        </p:txBody>
      </p:sp>
      <p:sp>
        <p:nvSpPr>
          <p:cNvPr id="3" name="Content Placeholder 2"/>
          <p:cNvSpPr>
            <a:spLocks noGrp="1"/>
          </p:cNvSpPr>
          <p:nvPr>
            <p:ph idx="1"/>
          </p:nvPr>
        </p:nvSpPr>
        <p:spPr>
          <a:xfrm>
            <a:off x="533400" y="1752600"/>
            <a:ext cx="8229600" cy="4625609"/>
          </a:xfrm>
        </p:spPr>
        <p:txBody>
          <a:bodyPr>
            <a:normAutofit/>
          </a:bodyPr>
          <a:lstStyle/>
          <a:p>
            <a:r>
              <a:rPr lang="en-US" sz="2000" dirty="0" smtClean="0"/>
              <a:t>The BCS has three elements; 2 human elements and one computer element</a:t>
            </a:r>
          </a:p>
          <a:p>
            <a:r>
              <a:rPr lang="en-US" sz="2000" dirty="0" smtClean="0"/>
              <a:t>The two human elements are the Harris </a:t>
            </a:r>
            <a:r>
              <a:rPr lang="en-US" sz="2000" dirty="0"/>
              <a:t>Interactive College Football Poll and the USA Today Coaches’ </a:t>
            </a:r>
            <a:r>
              <a:rPr lang="en-US" sz="2000" dirty="0" smtClean="0"/>
              <a:t>Poll; both posted weekly</a:t>
            </a:r>
          </a:p>
          <a:p>
            <a:r>
              <a:rPr lang="en-US" sz="2000" dirty="0" smtClean="0"/>
              <a:t>The computer element is comprised of six different computers that are posted weekly</a:t>
            </a:r>
          </a:p>
          <a:p>
            <a:r>
              <a:rPr lang="en-US" sz="2000" dirty="0" smtClean="0"/>
              <a:t>Each of these three elements are equally weighed in determining the points that a team will receive</a:t>
            </a:r>
          </a:p>
          <a:p>
            <a:endParaRPr lang="en-US" sz="2000" dirty="0"/>
          </a:p>
        </p:txBody>
      </p:sp>
    </p:spTree>
    <p:extLst>
      <p:ext uri="{BB962C8B-B14F-4D97-AF65-F5344CB8AC3E}">
        <p14:creationId xmlns:p14="http://schemas.microsoft.com/office/powerpoint/2010/main" val="149643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ELEMENTS</a:t>
            </a:r>
            <a:endParaRPr lang="en-US" dirty="0"/>
          </a:p>
        </p:txBody>
      </p:sp>
      <p:sp>
        <p:nvSpPr>
          <p:cNvPr id="3" name="Content Placeholder 2"/>
          <p:cNvSpPr>
            <a:spLocks noGrp="1"/>
          </p:cNvSpPr>
          <p:nvPr>
            <p:ph idx="1"/>
          </p:nvPr>
        </p:nvSpPr>
        <p:spPr/>
        <p:txBody>
          <a:bodyPr>
            <a:normAutofit/>
          </a:bodyPr>
          <a:lstStyle/>
          <a:p>
            <a:r>
              <a:rPr lang="en-US" sz="2000" b="1" dirty="0"/>
              <a:t>The Coaches Poll</a:t>
            </a:r>
            <a:r>
              <a:rPr lang="en-US" sz="2000" dirty="0"/>
              <a:t> </a:t>
            </a:r>
            <a:r>
              <a:rPr lang="en-US" sz="2000" dirty="0" smtClean="0"/>
              <a:t>involves 62voters</a:t>
            </a:r>
            <a:r>
              <a:rPr lang="en-US" sz="2000" dirty="0"/>
              <a:t>. </a:t>
            </a:r>
            <a:endParaRPr lang="en-US" sz="2000" dirty="0" smtClean="0"/>
          </a:p>
          <a:p>
            <a:r>
              <a:rPr lang="en-US" sz="2000" dirty="0" smtClean="0"/>
              <a:t>Each </a:t>
            </a:r>
            <a:r>
              <a:rPr lang="en-US" sz="2000" dirty="0"/>
              <a:t>voter ranks the Top 25. The #1 team on each ballot will receive 25 points, the #2 team will receive 24 points, and so on. This is why the teams in the "receiving votes" category will have point </a:t>
            </a:r>
            <a:r>
              <a:rPr lang="en-US" sz="2000" dirty="0" smtClean="0"/>
              <a:t>total.</a:t>
            </a:r>
          </a:p>
          <a:p>
            <a:r>
              <a:rPr lang="en-US" sz="2000" dirty="0"/>
              <a:t>T</a:t>
            </a:r>
            <a:r>
              <a:rPr lang="en-US" sz="2000" dirty="0" smtClean="0"/>
              <a:t>he </a:t>
            </a:r>
            <a:r>
              <a:rPr lang="en-US" sz="2000" dirty="0"/>
              <a:t>BCS takes the number of points for each team, and divides them by </a:t>
            </a:r>
            <a:r>
              <a:rPr lang="en-US" sz="2000" dirty="0" smtClean="0"/>
              <a:t>1550</a:t>
            </a:r>
            <a:r>
              <a:rPr lang="en-US" sz="2000" dirty="0"/>
              <a:t>, which is the number of points a team would have if they were ranked #1 on all the ballots. </a:t>
            </a:r>
            <a:endParaRPr lang="en-US" sz="2000" dirty="0" smtClean="0"/>
          </a:p>
          <a:p>
            <a:r>
              <a:rPr lang="en-US" sz="2000" dirty="0"/>
              <a:t>The Harris Poll involves </a:t>
            </a:r>
            <a:r>
              <a:rPr lang="en-US" sz="2000" dirty="0" smtClean="0"/>
              <a:t>105 </a:t>
            </a:r>
            <a:r>
              <a:rPr lang="en-US" sz="2000" dirty="0"/>
              <a:t>voters. The process is the same as the Coaches Poll, except the number of points in the Harris Poll for each team are divided by </a:t>
            </a:r>
            <a:r>
              <a:rPr lang="en-US" sz="2000" dirty="0" smtClean="0"/>
              <a:t>2625. </a:t>
            </a:r>
            <a:endParaRPr lang="en-US" sz="2000" dirty="0"/>
          </a:p>
        </p:txBody>
      </p:sp>
    </p:spTree>
    <p:extLst>
      <p:ext uri="{BB962C8B-B14F-4D97-AF65-F5344CB8AC3E}">
        <p14:creationId xmlns:p14="http://schemas.microsoft.com/office/powerpoint/2010/main" val="286592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COACHES POLL</a:t>
            </a:r>
            <a:endParaRPr lang="en-US" dirty="0"/>
          </a:p>
        </p:txBody>
      </p:sp>
      <p:sp>
        <p:nvSpPr>
          <p:cNvPr id="3" name="Content Placeholder 2"/>
          <p:cNvSpPr>
            <a:spLocks noGrp="1"/>
          </p:cNvSpPr>
          <p:nvPr>
            <p:ph idx="1"/>
          </p:nvPr>
        </p:nvSpPr>
        <p:spPr/>
        <p:txBody>
          <a:bodyPr>
            <a:normAutofit/>
          </a:bodyPr>
          <a:lstStyle/>
          <a:p>
            <a:pPr marL="118872" indent="0">
              <a:buNone/>
            </a:pPr>
            <a:r>
              <a:rPr lang="en-US" sz="2000" u="sng" dirty="0" smtClean="0"/>
              <a:t>EXAMPLE</a:t>
            </a:r>
            <a:r>
              <a:rPr lang="en-US" sz="2000" dirty="0" smtClean="0"/>
              <a:t>: Michigan receives the following votes: 5, 6, 7, 4, 7, 8, 8, 4, 4, 5,6, 7, 7, 7, 8, 5, 4, 3, 3, 5, 6, 6, 7, 6, 7, 5, 5, 5, 4, 4, 7, 7, 7, 5, 5, 5, 4, 4, 6, 5, 5, 5, 5, 5, 5, 7, 7, 7, 4, 4, 4, 4, 4, 4, 5, 5, 5, 5, 7, 7, 6, 6</a:t>
            </a:r>
            <a:endParaRPr lang="en-US" sz="2000" dirty="0"/>
          </a:p>
          <a:p>
            <a:pPr marL="118872" indent="0">
              <a:buNone/>
            </a:pPr>
            <a:r>
              <a:rPr lang="en-US" sz="2000" dirty="0" smtClean="0"/>
              <a:t>So the total number of each rank they received is:</a:t>
            </a:r>
          </a:p>
          <a:p>
            <a:pPr marL="118872" indent="0">
              <a:buNone/>
            </a:pPr>
            <a:r>
              <a:rPr lang="en-US" sz="2000" u="sng" dirty="0" smtClean="0"/>
              <a:t>3</a:t>
            </a:r>
            <a:r>
              <a:rPr lang="en-US" sz="2000" dirty="0" smtClean="0"/>
              <a:t>: 2 x23 points= 46</a:t>
            </a:r>
            <a:endParaRPr lang="en-US" sz="2000" u="sng" dirty="0" smtClean="0"/>
          </a:p>
          <a:p>
            <a:pPr marL="118872" indent="0">
              <a:buNone/>
            </a:pPr>
            <a:r>
              <a:rPr lang="en-US" sz="2000" u="sng" dirty="0" smtClean="0"/>
              <a:t>4</a:t>
            </a:r>
            <a:r>
              <a:rPr lang="en-US" sz="2000" dirty="0" smtClean="0"/>
              <a:t>: 14 x 22 points= 308</a:t>
            </a:r>
          </a:p>
          <a:p>
            <a:pPr marL="118872" indent="0">
              <a:buNone/>
            </a:pPr>
            <a:r>
              <a:rPr lang="en-US" sz="2000" u="sng" dirty="0" smtClean="0"/>
              <a:t>5:</a:t>
            </a:r>
            <a:r>
              <a:rPr lang="en-US" sz="2000" dirty="0" smtClean="0"/>
              <a:t> 20 x 21 points=420</a:t>
            </a:r>
            <a:endParaRPr lang="en-US" sz="2000" u="sng" dirty="0" smtClean="0"/>
          </a:p>
          <a:p>
            <a:pPr marL="118872" indent="0">
              <a:buNone/>
            </a:pPr>
            <a:r>
              <a:rPr lang="en-US" sz="2000" u="sng" dirty="0" smtClean="0"/>
              <a:t>6:</a:t>
            </a:r>
            <a:r>
              <a:rPr lang="en-US" sz="2000" dirty="0" smtClean="0"/>
              <a:t> 8 x 20 points = 160</a:t>
            </a:r>
            <a:endParaRPr lang="en-US" sz="2000" u="sng" dirty="0" smtClean="0"/>
          </a:p>
          <a:p>
            <a:pPr marL="118872" indent="0">
              <a:buNone/>
            </a:pPr>
            <a:r>
              <a:rPr lang="en-US" sz="2000" u="sng" dirty="0" smtClean="0"/>
              <a:t>7:</a:t>
            </a:r>
            <a:r>
              <a:rPr lang="en-US" sz="2000" dirty="0" smtClean="0"/>
              <a:t> 15 x 19 points=285</a:t>
            </a:r>
            <a:endParaRPr lang="en-US" sz="2000" u="sng" dirty="0" smtClean="0"/>
          </a:p>
          <a:p>
            <a:pPr marL="118872" indent="0">
              <a:buNone/>
            </a:pPr>
            <a:r>
              <a:rPr lang="en-US" sz="2000" u="sng" dirty="0" smtClean="0"/>
              <a:t>8:</a:t>
            </a:r>
            <a:r>
              <a:rPr lang="en-US" sz="2000" dirty="0" smtClean="0"/>
              <a:t> 3 x 18 points= 54</a:t>
            </a:r>
          </a:p>
          <a:p>
            <a:pPr marL="118872" indent="0">
              <a:buNone/>
            </a:pPr>
            <a:endParaRPr lang="en-US" sz="2000" u="sng" dirty="0"/>
          </a:p>
          <a:p>
            <a:pPr marL="118872" indent="0">
              <a:buNone/>
            </a:pPr>
            <a:r>
              <a:rPr lang="en-US" sz="2000" u="sng" dirty="0" smtClean="0"/>
              <a:t>46+308+430+160+285+54</a:t>
            </a:r>
            <a:r>
              <a:rPr lang="en-US" sz="2000" dirty="0" smtClean="0"/>
              <a:t>= </a:t>
            </a:r>
            <a:r>
              <a:rPr lang="en-US" sz="2000" u="sng" dirty="0" smtClean="0"/>
              <a:t>1283</a:t>
            </a:r>
            <a:r>
              <a:rPr lang="en-US" sz="2000" dirty="0" smtClean="0"/>
              <a:t> = .8277 is the ranking Michigan receives</a:t>
            </a:r>
            <a:endParaRPr lang="en-US" sz="2000" u="sng" dirty="0" smtClean="0"/>
          </a:p>
          <a:p>
            <a:pPr marL="118872" indent="0">
              <a:buNone/>
            </a:pPr>
            <a:r>
              <a:rPr lang="en-US" sz="2000" dirty="0" smtClean="0"/>
              <a:t>	1550		     1550		in the Coaches Poll</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67000"/>
            <a:ext cx="2286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65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HARRIS POLL</a:t>
            </a:r>
            <a:endParaRPr lang="en-US" dirty="0"/>
          </a:p>
        </p:txBody>
      </p:sp>
      <p:sp>
        <p:nvSpPr>
          <p:cNvPr id="3" name="Content Placeholder 2"/>
          <p:cNvSpPr>
            <a:spLocks noGrp="1"/>
          </p:cNvSpPr>
          <p:nvPr>
            <p:ph idx="1"/>
          </p:nvPr>
        </p:nvSpPr>
        <p:spPr/>
        <p:txBody>
          <a:bodyPr>
            <a:normAutofit/>
          </a:bodyPr>
          <a:lstStyle/>
          <a:p>
            <a:pPr marL="118872" indent="0">
              <a:buNone/>
            </a:pPr>
            <a:r>
              <a:rPr lang="en-US" sz="2000" u="sng" dirty="0" smtClean="0"/>
              <a:t>EXAMPLE</a:t>
            </a:r>
            <a:r>
              <a:rPr lang="en-US" sz="2000" dirty="0" smtClean="0"/>
              <a:t>: USC receives the following rankings from the Harris Poll:</a:t>
            </a:r>
          </a:p>
          <a:p>
            <a:pPr marL="118872" indent="0">
              <a:buNone/>
            </a:pPr>
            <a:endParaRPr lang="en-US" sz="2000" u="sng" dirty="0"/>
          </a:p>
          <a:p>
            <a:pPr marL="118872" indent="0">
              <a:buNone/>
            </a:pPr>
            <a:r>
              <a:rPr lang="en-US" sz="2000" u="sng" dirty="0" smtClean="0"/>
              <a:t>21</a:t>
            </a:r>
            <a:r>
              <a:rPr lang="en-US" sz="2000" dirty="0" smtClean="0"/>
              <a:t>: 35 x 5 points=175</a:t>
            </a:r>
          </a:p>
          <a:p>
            <a:pPr marL="118872" indent="0">
              <a:buNone/>
            </a:pPr>
            <a:r>
              <a:rPr lang="en-US" sz="2000" u="sng" dirty="0" smtClean="0"/>
              <a:t>22</a:t>
            </a:r>
            <a:r>
              <a:rPr lang="en-US" sz="2000" dirty="0" smtClean="0"/>
              <a:t>: 43 x 4 points=172</a:t>
            </a:r>
          </a:p>
          <a:p>
            <a:pPr marL="118872" indent="0">
              <a:buNone/>
            </a:pPr>
            <a:r>
              <a:rPr lang="en-US" sz="2000" u="sng" dirty="0" smtClean="0"/>
              <a:t>23</a:t>
            </a:r>
            <a:r>
              <a:rPr lang="en-US" sz="2000" dirty="0" smtClean="0"/>
              <a:t>: 20 x 3 points=60</a:t>
            </a:r>
          </a:p>
          <a:p>
            <a:pPr marL="118872" indent="0">
              <a:buNone/>
            </a:pPr>
            <a:r>
              <a:rPr lang="en-US" sz="2000" u="sng" dirty="0" smtClean="0"/>
              <a:t>24</a:t>
            </a:r>
            <a:r>
              <a:rPr lang="en-US" sz="2000" dirty="0" smtClean="0"/>
              <a:t>: 3 x 2 points=6</a:t>
            </a:r>
          </a:p>
          <a:p>
            <a:pPr marL="118872" indent="0">
              <a:buNone/>
            </a:pPr>
            <a:r>
              <a:rPr lang="en-US" sz="2000" u="sng" dirty="0" smtClean="0"/>
              <a:t>25</a:t>
            </a:r>
            <a:r>
              <a:rPr lang="en-US" sz="2000" dirty="0" smtClean="0"/>
              <a:t>: 4 x 1 point=4</a:t>
            </a:r>
            <a:endParaRPr lang="en-US" sz="2000" u="sng" dirty="0" smtClean="0"/>
          </a:p>
          <a:p>
            <a:pPr marL="118872" indent="0">
              <a:buNone/>
            </a:pPr>
            <a:endParaRPr lang="en-US" sz="2000" u="sng" dirty="0" smtClean="0"/>
          </a:p>
          <a:p>
            <a:pPr marL="118872" indent="0">
              <a:buNone/>
            </a:pPr>
            <a:r>
              <a:rPr lang="en-US" sz="2000" u="sng" dirty="0" smtClean="0"/>
              <a:t>175+172+60+6+4</a:t>
            </a:r>
            <a:r>
              <a:rPr lang="en-US" sz="2000" dirty="0" smtClean="0"/>
              <a:t>= </a:t>
            </a:r>
            <a:r>
              <a:rPr lang="en-US" sz="2000" u="sng" dirty="0" smtClean="0"/>
              <a:t>417</a:t>
            </a:r>
            <a:r>
              <a:rPr lang="en-US" sz="2000" dirty="0" smtClean="0"/>
              <a:t>=  .1589 So this Gives USC a ranking of .1589 in the</a:t>
            </a:r>
          </a:p>
          <a:p>
            <a:pPr marL="118872" indent="0">
              <a:buNone/>
            </a:pPr>
            <a:r>
              <a:rPr lang="en-US" sz="2000" dirty="0"/>
              <a:t> </a:t>
            </a:r>
            <a:r>
              <a:rPr lang="en-US" sz="2000" dirty="0" smtClean="0"/>
              <a:t>           2625	   2625	          Harris Poll.  A number like this usually leaves a 			          team within the 20-25 rank.</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90800"/>
            <a:ext cx="41529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0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COMPUTER ELEMENT</a:t>
            </a:r>
            <a:endParaRPr lang="en-US" dirty="0"/>
          </a:p>
        </p:txBody>
      </p:sp>
      <p:sp>
        <p:nvSpPr>
          <p:cNvPr id="9" name="Content Placeholder 8"/>
          <p:cNvSpPr>
            <a:spLocks noGrp="1"/>
          </p:cNvSpPr>
          <p:nvPr>
            <p:ph idx="1"/>
          </p:nvPr>
        </p:nvSpPr>
        <p:spPr/>
        <p:txBody>
          <a:bodyPr>
            <a:normAutofit/>
          </a:bodyPr>
          <a:lstStyle/>
          <a:p>
            <a:r>
              <a:rPr lang="en-US" sz="2000" dirty="0" smtClean="0"/>
              <a:t>The computer element is made up of six different computer rankings (</a:t>
            </a:r>
            <a:r>
              <a:rPr lang="en-US" sz="2000" dirty="0"/>
              <a:t>Sagarin </a:t>
            </a:r>
            <a:r>
              <a:rPr lang="en-US" sz="2000" dirty="0" smtClean="0"/>
              <a:t>Ratings, </a:t>
            </a:r>
            <a:r>
              <a:rPr lang="en-US" sz="2000" dirty="0"/>
              <a:t>Anderson and </a:t>
            </a:r>
            <a:r>
              <a:rPr lang="en-US" sz="2000" dirty="0" smtClean="0"/>
              <a:t>Hester, </a:t>
            </a:r>
            <a:r>
              <a:rPr lang="en-US" sz="2000" dirty="0"/>
              <a:t>Richard </a:t>
            </a:r>
            <a:r>
              <a:rPr lang="en-US" sz="2000" dirty="0" smtClean="0"/>
              <a:t>Billingsley, </a:t>
            </a:r>
            <a:r>
              <a:rPr lang="en-US" sz="2000" dirty="0"/>
              <a:t>Colley </a:t>
            </a:r>
            <a:r>
              <a:rPr lang="en-US" sz="2000" dirty="0" smtClean="0"/>
              <a:t>Matrix, </a:t>
            </a:r>
            <a:r>
              <a:rPr lang="en-US" sz="2000" dirty="0"/>
              <a:t>Massey </a:t>
            </a:r>
            <a:r>
              <a:rPr lang="en-US" sz="2000" dirty="0" smtClean="0"/>
              <a:t>Ratings, </a:t>
            </a:r>
            <a:r>
              <a:rPr lang="en-US" sz="2000" dirty="0"/>
              <a:t>Peter </a:t>
            </a:r>
            <a:r>
              <a:rPr lang="en-US" sz="2000" dirty="0" smtClean="0"/>
              <a:t>Wolfe)</a:t>
            </a:r>
          </a:p>
          <a:p>
            <a:r>
              <a:rPr lang="en-US" sz="2000" dirty="0" smtClean="0"/>
              <a:t>A Top </a:t>
            </a:r>
            <a:r>
              <a:rPr lang="en-US" sz="2000" dirty="0"/>
              <a:t>25 is determined for each computer poll (described below). The #1 team on each ballot will receive 25 points, the #2 team will receive 24 points, and so on. </a:t>
            </a:r>
            <a:endParaRPr lang="en-US" sz="2000" dirty="0" smtClean="0"/>
          </a:p>
          <a:p>
            <a:r>
              <a:rPr lang="en-US" sz="2000" dirty="0" smtClean="0"/>
              <a:t>The </a:t>
            </a:r>
            <a:r>
              <a:rPr lang="en-US" sz="2000" dirty="0"/>
              <a:t>lowest and highest computer rankings for each team are thrown out. </a:t>
            </a:r>
            <a:endParaRPr lang="en-US" sz="2000" dirty="0" smtClean="0"/>
          </a:p>
          <a:p>
            <a:r>
              <a:rPr lang="en-US" sz="2000" dirty="0" smtClean="0"/>
              <a:t>The </a:t>
            </a:r>
            <a:r>
              <a:rPr lang="en-US" sz="2000" dirty="0"/>
              <a:t>remaining points are added together, and divided by 100, which is the number of points a team would have if they were ranked #1 on the remaining 4 computer rankings. </a:t>
            </a:r>
            <a:endParaRPr lang="en-US" sz="2000" dirty="0" smtClean="0"/>
          </a:p>
          <a:p>
            <a:r>
              <a:rPr lang="en-US" sz="2000" dirty="0"/>
              <a:t>T</a:t>
            </a:r>
            <a:r>
              <a:rPr lang="en-US" sz="2000" dirty="0" smtClean="0"/>
              <a:t>he </a:t>
            </a:r>
            <a:r>
              <a:rPr lang="en-US" sz="2000" dirty="0"/>
              <a:t>exact methodology behind specific computer polls is sometimes a guarded </a:t>
            </a:r>
            <a:r>
              <a:rPr lang="en-US" sz="2000" dirty="0" smtClean="0"/>
              <a:t>secret.</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181600"/>
            <a:ext cx="2460197" cy="160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41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COLLEY RANKINGS</a:t>
            </a:r>
            <a:endParaRPr lang="en-US" dirty="0"/>
          </a:p>
        </p:txBody>
      </p:sp>
      <p:sp>
        <p:nvSpPr>
          <p:cNvPr id="3" name="Content Placeholder 2"/>
          <p:cNvSpPr>
            <a:spLocks noGrp="1"/>
          </p:cNvSpPr>
          <p:nvPr>
            <p:ph idx="1"/>
          </p:nvPr>
        </p:nvSpPr>
        <p:spPr/>
        <p:txBody>
          <a:bodyPr>
            <a:normAutofit/>
          </a:bodyPr>
          <a:lstStyle/>
          <a:p>
            <a:r>
              <a:rPr lang="en-US" sz="2000" dirty="0" smtClean="0"/>
              <a:t>One of the owners of the six computer rankings uses many formulas in determining the ranks of each of the different teams</a:t>
            </a:r>
          </a:p>
          <a:p>
            <a:r>
              <a:rPr lang="en-US" sz="2000" dirty="0" smtClean="0"/>
              <a:t>He is the only one that reveals how he does his </a:t>
            </a:r>
            <a:r>
              <a:rPr lang="en-US" sz="2000" dirty="0" smtClean="0"/>
              <a:t>rankings</a:t>
            </a:r>
          </a:p>
          <a:p>
            <a:r>
              <a:rPr lang="en-US" sz="2000" dirty="0" smtClean="0"/>
              <a:t>Colley uses a combination of linear algebra, probability and integral calculus in determining the rank of a team</a:t>
            </a:r>
          </a:p>
          <a:p>
            <a:r>
              <a:rPr lang="en-US" sz="2000" dirty="0" smtClean="0"/>
              <a:t>There are many formulas in his ranking system, but the main formulas </a:t>
            </a:r>
            <a:r>
              <a:rPr lang="en-US" sz="2000" dirty="0" smtClean="0"/>
              <a:t>involve winning percentage and a system of equations/matrix</a:t>
            </a:r>
          </a:p>
          <a:p>
            <a:endParaRPr lang="en-US" sz="2000" dirty="0"/>
          </a:p>
          <a:p>
            <a:pPr marL="118872" indent="0">
              <a:buNone/>
            </a:pPr>
            <a:endParaRPr lang="en-US" sz="20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114800"/>
            <a:ext cx="1585599" cy="262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870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165</TotalTime>
  <Words>1175</Words>
  <Application>Microsoft Office PowerPoint</Application>
  <PresentationFormat>On-screen Show (4:3)</PresentationFormat>
  <Paragraphs>119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BCS RANKINGS</vt:lpstr>
      <vt:lpstr>WHAT IS THE BCS?</vt:lpstr>
      <vt:lpstr>HISTORY OF THE BCS</vt:lpstr>
      <vt:lpstr>ELEMENTS OF THE BCS</vt:lpstr>
      <vt:lpstr>HUMAN ELEMENTS</vt:lpstr>
      <vt:lpstr>COACHES POLL</vt:lpstr>
      <vt:lpstr>HARRIS POLL</vt:lpstr>
      <vt:lpstr>COMPUTER ELEMENT</vt:lpstr>
      <vt:lpstr> COLLEY RANKINGS</vt:lpstr>
      <vt:lpstr>PowerPoint Presentation</vt:lpstr>
      <vt:lpstr>PowerPoint Presentation</vt:lpstr>
      <vt:lpstr>SOLVING THE MATRIX</vt:lpstr>
      <vt:lpstr>CONCLUSION OF COLLEY</vt:lpstr>
      <vt:lpstr> BCS RANK</vt:lpstr>
      <vt:lpstr>FINAL 2013 BCS STANDINGS</vt:lpstr>
      <vt:lpstr>SOURCES</vt:lpstr>
    </vt:vector>
  </TitlesOfParts>
  <Company>Mount Saint Mary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RANKINGS….WHO’S IN?!</dc:title>
  <dc:creator>Mount Saint Mary College</dc:creator>
  <cp:lastModifiedBy>Mount Saint Mary College</cp:lastModifiedBy>
  <cp:revision>21</cp:revision>
  <cp:lastPrinted>2014-04-29T03:29:08Z</cp:lastPrinted>
  <dcterms:created xsi:type="dcterms:W3CDTF">2014-04-24T02:35:05Z</dcterms:created>
  <dcterms:modified xsi:type="dcterms:W3CDTF">2014-04-29T03:47:46Z</dcterms:modified>
</cp:coreProperties>
</file>